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A07397-870B-42C5-9932-A55008A58314}" v="361" dt="2025-02-28T10:43:25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2F0C1-5BB4-4ABF-B8A8-BF70A1EF4672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8884F-D3A7-4F83-96BE-F212F356A9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33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884F-D3A7-4F83-96BE-F212F356A9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1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D5D6E-E361-8A81-EC28-7DA7474BB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3271BE-E9B5-E92D-D14D-34BBF7780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867225-BAE8-164D-9173-E2A9D109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E0FE0-0D42-45ED-EABA-28582CEF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197F02-51A6-E34C-A3AB-F85EDE6F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5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88648-660F-BA12-3127-5ACD8788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E9BCBCA-8998-B020-0E77-93BD8FAD9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6ACE90-ABE4-674A-988A-CE557192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E05FF3-F826-FD74-8A0C-7850ED96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A2261D-EE6A-7BC8-1742-28BF7DBE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56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CB8FB6-DBD5-AE7E-EBD0-ABC7E0E0B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B71E2E-954C-1D77-B3E6-492464EBE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DF65EA-3D76-CDAB-8079-FF0A0D51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6FCEDF-D5B6-DD54-8627-C06365A3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6DA231-6514-A7E5-3ED9-5E6270E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839DE-28B0-9787-E417-0D2D1918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FB603-D035-EE9A-86B2-E3DECBBA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EF36F1-5503-3F23-6163-E2EEE696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54AAA-4175-487F-C228-1CA1D32A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F42F0-76F0-0475-890C-F21049067590}"/>
              </a:ext>
            </a:extLst>
          </p:cNvPr>
          <p:cNvSpPr/>
          <p:nvPr userDrawn="1"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81976-69D1-231F-12E3-3055541BE007}"/>
              </a:ext>
            </a:extLst>
          </p:cNvPr>
          <p:cNvSpPr/>
          <p:nvPr userDrawn="1"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4C3411-4330-1233-B911-6BB20925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484236"/>
            <a:ext cx="1825291" cy="749808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7DF5435-A4A5-9520-A2DB-22D69A273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563563"/>
            <a:ext cx="8626475" cy="669925"/>
          </a:xfrm>
        </p:spPr>
        <p:txBody>
          <a:bodyPr numCol="1" anchor="ctr"/>
          <a:lstStyle>
            <a:lvl1pPr marL="0" indent="0" algn="l">
              <a:buNone/>
              <a:defRPr/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199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0A28F-0F34-F430-1993-EF3B5B89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3B4E14-C1EA-5232-D0E1-9B89F52A7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7C78AE-5E9B-003C-6A48-2D55F64F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2292D6-32C9-EFD9-E807-3EDA7EE0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51E913-4487-7AE6-33E3-5E61EF7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225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FFFE48-F71E-64A7-59E8-9DD0E262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1DD14B-F520-A591-75F8-0612BA11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971944-C985-06D8-A3C6-FE588C04E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0F028C-0D96-56DF-22CF-E49482E2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ABB8D5-1E80-0232-3E76-B31DD798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F37564-3E2C-6ADE-5EFD-934DA9EF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53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E367D-BE92-1931-9536-2454659E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557A6D-AADD-C29E-81D4-D2ABCEAEB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18D7EA-4B1E-4779-5A2C-BBC39D9DA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047B01-6A2E-FFDD-D527-4CBF2C760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2AC96A-9142-492B-C75E-EFD0EDA9E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1AF809D-EB57-B04B-3814-E49D7A39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09AC4D-BA6A-E142-5AF7-611F71AF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DBEB9A-76D8-6431-3593-1FE93AEB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338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67882C-41A0-2C28-9B77-0E6C486C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F6083B-1B92-4C4B-D573-B867256C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8A0CE3-2814-A94F-8ED0-1D01CE67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D0008E-F733-63DA-3D2D-FF2345E3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33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1CDAF46-5D90-6D44-F0CD-F47AB084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1339A2-62AA-43B2-CF23-46B66AE7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76153D-927E-F7E2-DE06-9B4695AA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66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C02D97-38B7-F307-E773-F19B2CD8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08EC99-7777-4E77-E663-57BCD6DB3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20EFC0-1EF3-DA2D-4DD3-2008C6170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D8FBC1-AA2F-C0CD-FCFF-4CCDBB6B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0FFE64-B8BF-546B-AD85-B082F9CB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34E260-1E00-94DD-3417-CF1B8524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722CFF-D2C5-E433-0456-21FB91B3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38E36F-0D60-58BB-AC1E-8529ED23B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FCA4E6-4CDB-246B-8231-D8A88F653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85CE20D-3A0E-860D-073E-289B69D3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EAAC0B-CA04-F77A-3DCD-FD906E6E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6A7E36-BC78-2FB4-F647-84589E76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97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9DCC062-F32C-C976-63B2-7068F046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EF073F-0A94-5504-A0FD-8B8617832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04599C-C4D5-0E57-8847-1F2C35218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188DE1-5EAB-7959-1E96-73DB9652A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C53B9E-0EBA-48DE-4306-7D327FFD2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68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A3685D-7DAD-3DF5-8843-FB35D5F0F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060F6C-C3B3-2518-06C6-79B7BC36E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0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820B39-243A-36FE-E20E-7B319F2CB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45D908C-D614-24DA-C556-E0BE033C9189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Correction colorimétrique d’image</a:t>
            </a:r>
          </a:p>
        </p:txBody>
      </p:sp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649C8F74-2092-ECC5-8C16-92DD7BF6657C}"/>
              </a:ext>
            </a:extLst>
          </p:cNvPr>
          <p:cNvSpPr/>
          <p:nvPr/>
        </p:nvSpPr>
        <p:spPr>
          <a:xfrm rot="1344064">
            <a:off x="3727608" y="2891651"/>
            <a:ext cx="1391852" cy="719705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Image 13" descr="Une image contenant Caractère coloré, capture d’écran, carré, couleurs&#10;&#10;Le contenu généré par l’IA peut être incorrect.">
            <a:extLst>
              <a:ext uri="{FF2B5EF4-FFF2-40B4-BE49-F238E27FC236}">
                <a16:creationId xmlns:a16="http://schemas.microsoft.com/office/drawing/2014/main" id="{DCB35D6F-688C-EED6-32F2-A1E8B425C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26" y="2721936"/>
            <a:ext cx="2734819" cy="1950838"/>
          </a:xfrm>
          <a:prstGeom prst="rect">
            <a:avLst/>
          </a:prstGeom>
        </p:spPr>
      </p:pic>
      <p:pic>
        <p:nvPicPr>
          <p:cNvPr id="16" name="Image 15" descr="Une image contenant Visage humain, portrait, peinture, personne&#10;&#10;Le contenu généré par l’IA peut être incorrect.">
            <a:extLst>
              <a:ext uri="{FF2B5EF4-FFF2-40B4-BE49-F238E27FC236}">
                <a16:creationId xmlns:a16="http://schemas.microsoft.com/office/drawing/2014/main" id="{799B0D9A-1AD9-F7EB-E62B-9B861FBA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6320" r="6828" b="5875"/>
          <a:stretch/>
        </p:blipFill>
        <p:spPr>
          <a:xfrm>
            <a:off x="3985503" y="3849410"/>
            <a:ext cx="1954696" cy="2623931"/>
          </a:xfrm>
          <a:prstGeom prst="rect">
            <a:avLst/>
          </a:prstGeom>
        </p:spPr>
      </p:pic>
      <p:pic>
        <p:nvPicPr>
          <p:cNvPr id="18" name="Image 17" descr="Une image contenant Visage humain, portrait, peinture, femme&#10;&#10;Le contenu généré par l’IA peut être incorrect.">
            <a:extLst>
              <a:ext uri="{FF2B5EF4-FFF2-40B4-BE49-F238E27FC236}">
                <a16:creationId xmlns:a16="http://schemas.microsoft.com/office/drawing/2014/main" id="{94F3EE37-C303-0D24-FF9C-819F12B63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5220" r="6529" b="6974"/>
          <a:stretch/>
        </p:blipFill>
        <p:spPr>
          <a:xfrm>
            <a:off x="1867255" y="2385390"/>
            <a:ext cx="1954696" cy="262393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38E0D21-820C-882B-D835-8FAA0ABBE699}"/>
              </a:ext>
            </a:extLst>
          </p:cNvPr>
          <p:cNvSpPr txBox="1"/>
          <p:nvPr/>
        </p:nvSpPr>
        <p:spPr>
          <a:xfrm>
            <a:off x="7025831" y="4930976"/>
            <a:ext cx="386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mire de calibration ColorChecker</a:t>
            </a:r>
          </a:p>
        </p:txBody>
      </p:sp>
    </p:spTree>
    <p:extLst>
      <p:ext uri="{BB962C8B-B14F-4D97-AF65-F5344CB8AC3E}">
        <p14:creationId xmlns:p14="http://schemas.microsoft.com/office/powerpoint/2010/main" val="384996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AADB3-4790-93E7-F7E6-45CB8110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66E80E-B1D6-C941-B051-351B7A6EF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B5B46D3-06C0-3040-28E6-95B59792F53C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Correction colorimétrique d’image</a:t>
            </a:r>
          </a:p>
        </p:txBody>
      </p:sp>
      <p:pic>
        <p:nvPicPr>
          <p:cNvPr id="5" name="Image 4" descr="Une image contenant capture d’écran, carré, Rectang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144F1A97-64C7-C657-D2D3-F223EE34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1594" r="1970" b="1941"/>
          <a:stretch/>
        </p:blipFill>
        <p:spPr>
          <a:xfrm>
            <a:off x="8131554" y="2497423"/>
            <a:ext cx="1324218" cy="943751"/>
          </a:xfrm>
          <a:prstGeom prst="roundRect">
            <a:avLst>
              <a:gd name="adj" fmla="val 11111"/>
            </a:avLst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833965-96B6-A426-C6C0-4B41D88A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>
          <a:xfrm>
            <a:off x="5991707" y="2497423"/>
            <a:ext cx="1322205" cy="942317"/>
          </a:xfrm>
          <a:prstGeom prst="roundRect">
            <a:avLst>
              <a:gd name="adj" fmla="val 11111"/>
            </a:avLst>
          </a:prstGeom>
        </p:spPr>
      </p:pic>
      <p:pic>
        <p:nvPicPr>
          <p:cNvPr id="26" name="Image 25" descr="\documentclass{article}&#10;\usepackage{amsmath}&#10;\usepackage{siunitx}&#10;\pagestyle{empty}&#10;\begin{document}&#10;&#10;$$&#10;\begin{bmatrix}&#10;        X_1^\text{ref} &amp; Y_1^\text{ref}  &amp; Z_1^\text{ref} \\&#10;  \vdots &amp; \vdots &amp; \vdots \\&#10;  X_N^\text{ref} &amp; Y_N^\text{ref}  &amp; Z_N^\text{ref}&#10;    \end{bmatrix}&#10;= \begin{bmatrix}&#10;       1&amp; X_1^\text{mes} &amp; Y_1^\text{mes}  &amp; Z_1^\text{mes} \\&#10;  \vdots &amp;\vdots &amp; \vdots &amp; \vdots \\&#10;  1&amp;X_N^\text{mes} &amp; Y_N^\text{mes}  &amp; Z_N^\text{mes}&#10;    \end{bmatrix} \cdot U&#10;$$&#10;&#10;&#10;\end{document}" title="IguanaTex Picture Display">
            <a:extLst>
              <a:ext uri="{FF2B5EF4-FFF2-40B4-BE49-F238E27FC236}">
                <a16:creationId xmlns:a16="http://schemas.microsoft.com/office/drawing/2014/main" id="{70E22666-7AC5-0CE8-CACE-8225BE0F03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8" y="3835249"/>
            <a:ext cx="4249654" cy="801151"/>
          </a:xfrm>
          <a:prstGeom prst="rect">
            <a:avLst/>
          </a:prstGeom>
        </p:spPr>
      </p:pic>
      <p:sp>
        <p:nvSpPr>
          <p:cNvPr id="27" name="Flèche : courbe vers le bas 26">
            <a:extLst>
              <a:ext uri="{FF2B5EF4-FFF2-40B4-BE49-F238E27FC236}">
                <a16:creationId xmlns:a16="http://schemas.microsoft.com/office/drawing/2014/main" id="{89E6085A-0575-CA6B-12D3-B86AFF57D58A}"/>
              </a:ext>
            </a:extLst>
          </p:cNvPr>
          <p:cNvSpPr/>
          <p:nvPr/>
        </p:nvSpPr>
        <p:spPr>
          <a:xfrm rot="1344064">
            <a:off x="2972104" y="2797519"/>
            <a:ext cx="1391852" cy="719705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Visage humain, portrait, peinture, personne&#10;&#10;Le contenu généré par l’IA peut être incorrect.">
            <a:extLst>
              <a:ext uri="{FF2B5EF4-FFF2-40B4-BE49-F238E27FC236}">
                <a16:creationId xmlns:a16="http://schemas.microsoft.com/office/drawing/2014/main" id="{917974FC-71A1-61D1-67FF-F8BCEE160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6320" r="6828" b="5875"/>
          <a:stretch/>
        </p:blipFill>
        <p:spPr>
          <a:xfrm>
            <a:off x="3229999" y="3755278"/>
            <a:ext cx="1954696" cy="2623931"/>
          </a:xfrm>
          <a:prstGeom prst="rect">
            <a:avLst/>
          </a:prstGeom>
        </p:spPr>
      </p:pic>
      <p:pic>
        <p:nvPicPr>
          <p:cNvPr id="29" name="Image 28" descr="Une image contenant Visage humain, portrait, peinture, femme&#10;&#10;Le contenu généré par l’IA peut être incorrect.">
            <a:extLst>
              <a:ext uri="{FF2B5EF4-FFF2-40B4-BE49-F238E27FC236}">
                <a16:creationId xmlns:a16="http://schemas.microsoft.com/office/drawing/2014/main" id="{A8327587-3519-4E01-81F7-61F34C4F9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5220" r="6529" b="6974"/>
          <a:stretch/>
        </p:blipFill>
        <p:spPr>
          <a:xfrm>
            <a:off x="1111751" y="2291258"/>
            <a:ext cx="1954696" cy="262393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FCAF50C-082D-6B1E-F28A-1E107BB3AF22}"/>
              </a:ext>
            </a:extLst>
          </p:cNvPr>
          <p:cNvSpPr txBox="1"/>
          <p:nvPr/>
        </p:nvSpPr>
        <p:spPr>
          <a:xfrm>
            <a:off x="5647614" y="4816715"/>
            <a:ext cx="201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de référence des couleurs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8CF8C2-106F-9230-002E-A6CC9D6DC9D8}"/>
              </a:ext>
            </a:extLst>
          </p:cNvPr>
          <p:cNvSpPr txBox="1"/>
          <p:nvPr/>
        </p:nvSpPr>
        <p:spPr>
          <a:xfrm>
            <a:off x="7788467" y="4955214"/>
            <a:ext cx="201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mesurées des couleurs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8F620D-68C2-BC1B-BCDE-FA0995541B9B}"/>
              </a:ext>
            </a:extLst>
          </p:cNvPr>
          <p:cNvSpPr txBox="1"/>
          <p:nvPr/>
        </p:nvSpPr>
        <p:spPr>
          <a:xfrm>
            <a:off x="9929320" y="4816715"/>
            <a:ext cx="16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Matrice de transformation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21D4429-BCF1-FCE2-7C10-6C65B494846E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10213146" y="4403392"/>
            <a:ext cx="561407" cy="413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8D12931-B7C0-757D-62AA-61E5AFEDA35D}"/>
              </a:ext>
            </a:extLst>
          </p:cNvPr>
          <p:cNvSpPr txBox="1"/>
          <p:nvPr/>
        </p:nvSpPr>
        <p:spPr>
          <a:xfrm>
            <a:off x="9929320" y="5463046"/>
            <a:ext cx="16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Déterminée numériquement par inversion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23648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57D93C9-AC49-E10C-2612-EAD8E355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909" cy="4351338"/>
          </a:xfrm>
        </p:spPr>
        <p:txBody>
          <a:bodyPr>
            <a:normAutofit/>
          </a:bodyPr>
          <a:lstStyle/>
          <a:p>
            <a:r>
              <a:rPr lang="fr-FR" dirty="0"/>
              <a:t>Code de démarrage</a:t>
            </a:r>
          </a:p>
          <a:p>
            <a:pPr lvl="1"/>
            <a:r>
              <a:rPr lang="fr-FR" sz="2200" b="0" i="0" u="none" strike="noStrike" baseline="0" dirty="0" err="1">
                <a:latin typeface="LMMono10-Regular" panose="00000509000000000000" pitchFamily="49" charset="0"/>
              </a:rPr>
              <a:t>Color</a:t>
            </a:r>
            <a:endParaRPr lang="fr-FR" sz="2200" b="0" i="0" u="none" strike="noStrike" baseline="0" dirty="0">
              <a:latin typeface="LMMono10-Regular" panose="00000509000000000000" pitchFamily="49" charset="0"/>
            </a:endParaRPr>
          </a:p>
          <a:p>
            <a:pPr lvl="2"/>
            <a:r>
              <a:rPr lang="fr-FR" sz="1800" dirty="0">
                <a:latin typeface="+mj-lt"/>
              </a:rPr>
              <a:t>Représente une unique couleur et permet de convertir sont espace colorimétrique</a:t>
            </a:r>
            <a:endParaRPr lang="fr-FR" sz="1800" b="0" i="0" u="none" strike="noStrike" baseline="0" dirty="0">
              <a:latin typeface="+mj-lt"/>
            </a:endParaRPr>
          </a:p>
          <a:p>
            <a:pPr lvl="1"/>
            <a:r>
              <a:rPr lang="fr-FR" sz="2200" b="0" i="0" u="none" strike="noStrike" baseline="0" dirty="0" err="1">
                <a:latin typeface="LMMono10-Regular" panose="00000509000000000000" pitchFamily="49" charset="0"/>
              </a:rPr>
              <a:t>PerspectiveRemover</a:t>
            </a:r>
            <a:endParaRPr lang="fr-FR" sz="2200" b="0" i="0" u="none" strike="noStrike" baseline="0" dirty="0">
              <a:latin typeface="LMMono10-Regular" panose="00000509000000000000" pitchFamily="49" charset="0"/>
            </a:endParaRPr>
          </a:p>
          <a:p>
            <a:pPr lvl="2"/>
            <a:r>
              <a:rPr lang="fr-FR" sz="1800" dirty="0">
                <a:latin typeface="+mj-lt"/>
              </a:rPr>
              <a:t>Permet de retirer la perspective sur une image à partir des coordonnées d’un rectangle</a:t>
            </a:r>
          </a:p>
          <a:p>
            <a:pPr lvl="1"/>
            <a:r>
              <a:rPr lang="fr-FR" sz="2200" b="0" i="0" u="none" strike="noStrike" baseline="0" dirty="0">
                <a:latin typeface="LMMono10-Regular" panose="00000509000000000000" pitchFamily="49" charset="0"/>
              </a:rPr>
              <a:t>Rectangle</a:t>
            </a:r>
          </a:p>
          <a:p>
            <a:pPr lvl="2"/>
            <a:r>
              <a:rPr lang="fr-FR" dirty="0">
                <a:latin typeface="+mj-lt"/>
              </a:rPr>
              <a:t>Représente un rectangle avec quelques méthodes pour le transformer et recadrer des images.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90E75A-531F-9D8F-3867-82C5B2655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capture d’écran, carré, Rectangle, motif&#10;&#10;Le contenu généré par l’IA peut être incorrect.">
            <a:extLst>
              <a:ext uri="{FF2B5EF4-FFF2-40B4-BE49-F238E27FC236}">
                <a16:creationId xmlns:a16="http://schemas.microsoft.com/office/drawing/2014/main" id="{D43F86F4-D081-B8AD-C4A2-51A9D8D8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1947415"/>
            <a:ext cx="4042829" cy="2858857"/>
          </a:xfrm>
          <a:prstGeom prst="rect">
            <a:avLst/>
          </a:prstGeom>
        </p:spPr>
      </p:pic>
      <p:pic>
        <p:nvPicPr>
          <p:cNvPr id="5" name="Image 4" descr="Une image contenant capture d’écran, carré, motif, Rectangle&#10;&#10;Le contenu généré par l’IA peut être incorrect.">
            <a:extLst>
              <a:ext uri="{FF2B5EF4-FFF2-40B4-BE49-F238E27FC236}">
                <a16:creationId xmlns:a16="http://schemas.microsoft.com/office/drawing/2014/main" id="{C021C4CE-7A1A-608A-FA3C-5D46C1BF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68" y="3864362"/>
            <a:ext cx="3328540" cy="24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9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DB9855-E85B-0152-A868-C61CEF89E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60080F96-77AB-122A-ECB3-67F3D0B2CE16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Tracé de rayons en optique matricielle</a:t>
            </a:r>
          </a:p>
        </p:txBody>
      </p:sp>
      <p:pic>
        <p:nvPicPr>
          <p:cNvPr id="1026" name="Picture 2" descr="Définition de la matrice de transfert optique en optique matricielle.">
            <a:extLst>
              <a:ext uri="{FF2B5EF4-FFF2-40B4-BE49-F238E27FC236}">
                <a16:creationId xmlns:a16="http://schemas.microsoft.com/office/drawing/2014/main" id="{72AD3E30-9F3A-5010-0B34-2AD5D232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" y="2418366"/>
            <a:ext cx="5739425" cy="351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2BCF20-8A99-11B1-38DE-EB523EE982F1}"/>
              </a:ext>
            </a:extLst>
          </p:cNvPr>
          <p:cNvSpPr txBox="1"/>
          <p:nvPr/>
        </p:nvSpPr>
        <p:spPr>
          <a:xfrm>
            <a:off x="7941029" y="2713595"/>
            <a:ext cx="272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Chaque élément optique a une matrice de transfert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828AE5-13D8-2A56-5767-A390610D64ED}"/>
              </a:ext>
            </a:extLst>
          </p:cNvPr>
          <p:cNvSpPr txBox="1"/>
          <p:nvPr/>
        </p:nvSpPr>
        <p:spPr>
          <a:xfrm>
            <a:off x="1049801" y="6078993"/>
            <a:ext cx="60948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Par </a:t>
            </a:r>
            <a:r>
              <a:rPr lang="fr-FR" sz="1050" i="1" dirty="0" err="1">
                <a:solidFill>
                  <a:schemeClr val="bg1">
                    <a:lumMod val="50000"/>
                  </a:schemeClr>
                </a:solidFill>
              </a:rPr>
              <a:t>Kilohn</a:t>
            </a:r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050" i="1" dirty="0" err="1">
                <a:solidFill>
                  <a:schemeClr val="bg1">
                    <a:lumMod val="50000"/>
                  </a:schemeClr>
                </a:solidFill>
              </a:rPr>
              <a:t>limahn</a:t>
            </a:r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 — Travail personnel, CC BY-SA 4.0, https://commons.wikimedia.org/w/index.php?curid=63906224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7A63955-50D8-11A7-0728-7103C874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838" y="3697141"/>
            <a:ext cx="1282098" cy="7626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335604E-1729-3E14-BD67-D1BEDD86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580" y="4459839"/>
            <a:ext cx="1407281" cy="94229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D717228-DEB4-1D4C-D2C0-0FE69B0BCEB6}"/>
              </a:ext>
            </a:extLst>
          </p:cNvPr>
          <p:cNvSpPr txBox="1"/>
          <p:nvPr/>
        </p:nvSpPr>
        <p:spPr>
          <a:xfrm>
            <a:off x="8750441" y="3893824"/>
            <a:ext cx="27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Lentille mince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55AB8D7-9625-6BA5-2986-2056F849B277}"/>
              </a:ext>
            </a:extLst>
          </p:cNvPr>
          <p:cNvSpPr txBox="1"/>
          <p:nvPr/>
        </p:nvSpPr>
        <p:spPr>
          <a:xfrm>
            <a:off x="7108174" y="4751646"/>
            <a:ext cx="27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Miroir sphérique</a:t>
            </a:r>
          </a:p>
        </p:txBody>
      </p:sp>
    </p:spTree>
    <p:extLst>
      <p:ext uri="{BB962C8B-B14F-4D97-AF65-F5344CB8AC3E}">
        <p14:creationId xmlns:p14="http://schemas.microsoft.com/office/powerpoint/2010/main" val="254466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FE4D5-9ED1-2940-733A-2C0A2808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4818C9-C795-F9A4-E6F0-F7BF67BAF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92EB5D7-A65A-E3D3-93A9-F4B216E77384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Tracé de rayons en optique matricielle</a:t>
            </a:r>
          </a:p>
        </p:txBody>
      </p:sp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49BEBA58-9C47-9271-41BC-9F023FFE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79" y="2496879"/>
            <a:ext cx="4826654" cy="2797146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000D0F5E-FB70-437F-9D25-9A407C71D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0" y="2461845"/>
            <a:ext cx="5326612" cy="28521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F626AEC-0062-BCB8-CE20-891F30BF94B8}"/>
              </a:ext>
            </a:extLst>
          </p:cNvPr>
          <p:cNvSpPr txBox="1"/>
          <p:nvPr/>
        </p:nvSpPr>
        <p:spPr>
          <a:xfrm>
            <a:off x="1214384" y="5442728"/>
            <a:ext cx="465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Tracé de rayons d’un microscope (TD4 OI)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078DD0-4DE3-1A64-E9D3-E9DE1E1005DF}"/>
              </a:ext>
            </a:extLst>
          </p:cNvPr>
          <p:cNvSpPr txBox="1"/>
          <p:nvPr/>
        </p:nvSpPr>
        <p:spPr>
          <a:xfrm>
            <a:off x="6867252" y="5442728"/>
            <a:ext cx="465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Tracé de rayons d’un télescope type Cassegrain²</a:t>
            </a:r>
          </a:p>
        </p:txBody>
      </p:sp>
    </p:spTree>
    <p:extLst>
      <p:ext uri="{BB962C8B-B14F-4D97-AF65-F5344CB8AC3E}">
        <p14:creationId xmlns:p14="http://schemas.microsoft.com/office/powerpoint/2010/main" val="20906724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8,684"/>
  <p:tag name="ORIGINALWIDTH" val="2815,898"/>
  <p:tag name="OUTPUTTYPE" val="PNG"/>
  <p:tag name="IGUANATEXVERSION" val="161"/>
  <p:tag name="LATEXADDIN" val="\documentclass{article}&#10;\usepackage{amsmath}&#10;\usepackage{siunitx}&#10;\pagestyle{empty}&#10;\begin{document}&#10;&#10;$$&#10;\begin{bmatrix}&#10;        X_1^\text{ref} &amp; Y_1^\text{ref}  &amp; Z_1^\text{ref} \\&#10;  \vdots &amp; \vdots &amp; \vdots \\&#10;  X_N^\text{ref} &amp; Y_N^\text{ref}  &amp; Z_N^\text{ref}&#10;    \end{bmatrix}&#10;= \begin{bmatrix}&#10;       1&amp; X_1^\text{mes} &amp; Y_1^\text{mes}  &amp; Z_1^\text{mes} \\&#10;  \vdots &amp;\vdots &amp; \vdots &amp; \vdots \\&#10;  1&amp;X_N^\text{mes} &amp; Y_N^\text{mes}  &amp; Z_N^\text{mes}&#10;    \end{bmatrix} \cdot U&#10;$$&#10;&#10;&#10;\end{document}"/>
  <p:tag name="IGUANATEXSIZE" val="20"/>
  <p:tag name="IGUANATEXCURSOR" val="405"/>
  <p:tag name="TRANSPARENCY" val="Vrai"/>
  <p:tag name="LATEXENGINEID" val="0"/>
  <p:tag name="TEMPFOLDER" val="D:\"/>
  <p:tag name="LATEXFORMHEIGHT" val="320"/>
  <p:tag name="LATEXFORMWIDTH" val="385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148</Words>
  <Application>Microsoft Office PowerPoint</Application>
  <PresentationFormat>Grand écran</PresentationFormat>
  <Paragraphs>27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LMMono10-Regular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Corentin Nannini</dc:creator>
  <cp:lastModifiedBy>Corentin Nannini</cp:lastModifiedBy>
  <cp:revision>2</cp:revision>
  <dcterms:created xsi:type="dcterms:W3CDTF">2025-02-28T09:35:06Z</dcterms:created>
  <dcterms:modified xsi:type="dcterms:W3CDTF">2025-02-28T10:44:16Z</dcterms:modified>
</cp:coreProperties>
</file>